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Abril Fatface"/>
      <p:regular r:id="rId19"/>
    </p:embeddedFont>
    <p:embeddedFont>
      <p:font typeface="Source Sans Pro"/>
      <p:regular r:id="rId20"/>
      <p:bold r:id="rId21"/>
      <p:italic r:id="rId22"/>
      <p:boldItalic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kK3sJUBnmUBMbYBnJ1vfSC/VQ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3BBE1F-1EB6-4CFB-8161-CE6B6D97F951}">
  <a:tblStyle styleId="{D93BBE1F-1EB6-4CFB-8161-CE6B6D97F951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E7"/>
          </a:solidFill>
        </a:fill>
      </a:tcStyle>
    </a:wholeTbl>
    <a:band1H>
      <a:tcTxStyle/>
      <a:tcStyle>
        <a:fill>
          <a:solidFill>
            <a:srgbClr val="CFDECC"/>
          </a:solidFill>
        </a:fill>
      </a:tcStyle>
    </a:band1H>
    <a:band2H>
      <a:tcTxStyle/>
    </a:band2H>
    <a:band1V>
      <a:tcTxStyle/>
      <a:tcStyle>
        <a:fill>
          <a:solidFill>
            <a:srgbClr val="CFDECC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E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9EFE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22" Type="http://schemas.openxmlformats.org/officeDocument/2006/relationships/font" Target="fonts/SourceSansPro-italic.fntdata"/><Relationship Id="rId21" Type="http://schemas.openxmlformats.org/officeDocument/2006/relationships/font" Target="fonts/SourceSansPro-bold.fntdata"/><Relationship Id="rId24" Type="http://schemas.openxmlformats.org/officeDocument/2006/relationships/font" Target="fonts/CenturyGothic-regular.fntdata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8" Type="http://customschemas.google.com/relationships/presentationmetadata" Target="metadata"/><Relationship Id="rId27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brilFatfac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15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5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24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24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16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30" name="Google Shape;30;p17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5" name="Google Shape;35;p18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1" name="Google Shape;41;p19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19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8" name="Google Shape;48;p20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4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6" name="Google Shape;56;p21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1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1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23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23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3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10.jpg"/><Relationship Id="rId6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Relationship Id="rId5" Type="http://schemas.openxmlformats.org/officeDocument/2006/relationships/image" Target="../media/image13.jpg"/><Relationship Id="rId6" Type="http://schemas.openxmlformats.org/officeDocument/2006/relationships/image" Target="../media/image5.jpg"/><Relationship Id="rId7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4.jp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 txBox="1"/>
          <p:nvPr>
            <p:ph type="ctrTitle"/>
          </p:nvPr>
        </p:nvSpPr>
        <p:spPr>
          <a:xfrm>
            <a:off x="542925" y="365125"/>
            <a:ext cx="5292391" cy="1807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u="sng">
                <a:latin typeface="Times New Roman"/>
                <a:ea typeface="Times New Roman"/>
                <a:cs typeface="Times New Roman"/>
                <a:sym typeface="Times New Roman"/>
              </a:rPr>
              <a:t>БЛОК 1</a:t>
            </a:r>
            <a:br>
              <a:rPr lang="en-US" sz="4400" u="sng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 u="sng">
                <a:latin typeface="Times New Roman"/>
                <a:ea typeface="Times New Roman"/>
                <a:cs typeface="Times New Roman"/>
                <a:sym typeface="Times New Roman"/>
              </a:rPr>
              <a:t>Человек и общество</a:t>
            </a:r>
            <a:endParaRPr sz="4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649705" y="2334126"/>
            <a:ext cx="4077022" cy="4343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>
                <a:latin typeface="Times New Roman"/>
                <a:ea typeface="Times New Roman"/>
                <a:cs typeface="Times New Roman"/>
                <a:sym typeface="Times New Roman"/>
              </a:rPr>
              <a:t>ТЕМА 2 : МИРОВОЗЗРЕНИЕ, ЕГО ВИДЫ И ФОРМЫ</a:t>
            </a:r>
            <a:endParaRPr sz="5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79375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/>
              <a:t>           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МОСКВА 2022</a:t>
            </a:r>
            <a:endParaRPr/>
          </a:p>
          <a:p>
            <a:pPr indent="79375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/>
          </a:p>
          <a:p>
            <a:pPr indent="79375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/>
          </a:p>
          <a:p>
            <a:pPr indent="79375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Изображение выглядит как карта&#10;&#10;Автоматически созданное описание" id="105" name="Google Shape;105;p1"/>
          <p:cNvPicPr preferRelativeResize="0"/>
          <p:nvPr/>
        </p:nvPicPr>
        <p:blipFill rotWithShape="1">
          <a:blip r:embed="rId3">
            <a:alphaModFix/>
          </a:blip>
          <a:srcRect b="-1" l="9977" r="18110" t="0"/>
          <a:stretch/>
        </p:blipFill>
        <p:spPr>
          <a:xfrm>
            <a:off x="4726728" y="10"/>
            <a:ext cx="7472381" cy="685799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Изображение выглядит как карта&#10;&#10;Автоматически созданное описание" id="106" name="Google Shape;106;p1"/>
          <p:cNvPicPr preferRelativeResize="0"/>
          <p:nvPr/>
        </p:nvPicPr>
        <p:blipFill rotWithShape="1">
          <a:blip r:embed="rId3">
            <a:alphaModFix/>
          </a:blip>
          <a:srcRect b="-1" l="9977" r="18110" t="0"/>
          <a:stretch/>
        </p:blipFill>
        <p:spPr>
          <a:xfrm>
            <a:off x="4726727" y="10"/>
            <a:ext cx="7472381" cy="685799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4" y="6285551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title"/>
          </p:nvPr>
        </p:nvSpPr>
        <p:spPr>
          <a:xfrm>
            <a:off x="838200" y="365126"/>
            <a:ext cx="105156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b="1" lang="en-US" u="sng"/>
              <a:t>Новые важные понятия!</a:t>
            </a:r>
            <a:endParaRPr/>
          </a:p>
        </p:txBody>
      </p:sp>
      <p:sp>
        <p:nvSpPr>
          <p:cNvPr id="194" name="Google Shape;194;p10"/>
          <p:cNvSpPr txBox="1"/>
          <p:nvPr>
            <p:ph idx="1" type="body"/>
          </p:nvPr>
        </p:nvSpPr>
        <p:spPr>
          <a:xfrm>
            <a:off x="328613" y="1157288"/>
            <a:ext cx="11701462" cy="57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ts val="2800"/>
              <a:buChar char="•"/>
            </a:pPr>
            <a:r>
              <a:rPr b="1" i="1" lang="en-US" u="sng" strike="noStrike">
                <a:solidFill>
                  <a:srgbClr val="2A4F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Самосознание</a:t>
            </a:r>
            <a:r>
              <a:rPr i="1" lang="en-US" strike="noStrike">
                <a:latin typeface="Times New Roman"/>
                <a:ea typeface="Times New Roman"/>
                <a:cs typeface="Times New Roman"/>
                <a:sym typeface="Times New Roman"/>
              </a:rPr>
              <a:t> – определение человеком себя как личности, способной принимать самостоятельные решения, вступать в определенные отношения с другими людьми и природой.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4F1C"/>
              </a:buClr>
              <a:buSzPts val="2800"/>
              <a:buChar char="•"/>
            </a:pPr>
            <a:r>
              <a:rPr b="1" i="1" lang="en-US" u="sng" strike="noStrike">
                <a:solidFill>
                  <a:srgbClr val="2A4F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Самореализация</a:t>
            </a:r>
            <a:r>
              <a:rPr i="1" lang="en-US" strike="noStrike">
                <a:latin typeface="Times New Roman"/>
                <a:ea typeface="Times New Roman"/>
                <a:cs typeface="Times New Roman"/>
                <a:sym typeface="Times New Roman"/>
              </a:rPr>
              <a:t> – процесс наиболее полного выявления и осуществления личностью своих возможностей, достижения намеченных целей в решении лично значимых проблем, позволяющий максимально полно реализовать творческий потенциал личности.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4F1C"/>
              </a:buClr>
              <a:buSzPts val="2800"/>
              <a:buChar char="•"/>
            </a:pPr>
            <a:r>
              <a:rPr b="1" i="1" lang="en-US" u="sng">
                <a:solidFill>
                  <a:srgbClr val="2A4F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Социальное поведение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– совокупность поступков индивида или социальной группы, в которых проявляется их конкретная позиция по отношению к тем или иным общественным явлениям и процессам. </a:t>
            </a:r>
            <a:endParaRPr i="1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874" y="1157288"/>
            <a:ext cx="1306513" cy="130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7199" y="3735551"/>
            <a:ext cx="1473201" cy="830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коллекция картинок&#10;&#10;Автоматически созданное описание" id="197" name="Google Shape;1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5253" y="5372101"/>
            <a:ext cx="1366747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98" name="Google Shape;19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925" y="6278910"/>
            <a:ext cx="1620560" cy="42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838200" y="311150"/>
            <a:ext cx="105156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Примеры заданий на тему «Мировоззрение»:</a:t>
            </a:r>
            <a:endParaRPr/>
          </a:p>
        </p:txBody>
      </p:sp>
      <p:sp>
        <p:nvSpPr>
          <p:cNvPr id="204" name="Google Shape;204;p11"/>
          <p:cNvSpPr txBox="1"/>
          <p:nvPr>
            <p:ph idx="1" type="body"/>
          </p:nvPr>
        </p:nvSpPr>
        <p:spPr>
          <a:xfrm>
            <a:off x="314325" y="1200150"/>
            <a:ext cx="5029199" cy="526297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24. Используя обществоведческие знания, составьте сложный план, позволяющий раскрыть по существу тему «Мировоззрение, его виды и формы». План должен содержать не менее трех пунктов, из которых два или более детализированы в подпунктах.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5614988" y="1200150"/>
            <a:ext cx="6129336" cy="526297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 из вариантов плана раскрытия данной темы: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  Понятие «мировоззрение»;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  Структура мировоззрения: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а)  знания;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б)  принципы;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в)  убеждения;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г)  духовные ценности и т. д.;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  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Формы </a:t>
            </a: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мировоззрения: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а)  мироощущение;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б)  мировосприятие;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в) миро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понимание;</a:t>
            </a:r>
            <a:endParaRPr b="0" i="0" sz="21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  Основные виды мировоззрения: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а)  мифологическое;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б)  религиозное;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в)  философское и т.д.;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  Роль мировоззрения в жизни человека.</a:t>
            </a:r>
            <a:endParaRPr/>
          </a:p>
        </p:txBody>
      </p:sp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5" y="6447700"/>
            <a:ext cx="1484397" cy="3919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357188" y="800099"/>
            <a:ext cx="11315700" cy="49006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</a:pP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Выберите верные суждения о мировоззрении и его видах и запишите цифры, под которыми они указаны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  Мировоззрение связано с определенной картиной мира.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  Мировоззрение – это преобразование человеком окружающего мира в соответствии с поставленными целями.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  Мировоззрение проявляется в поступках человека.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  Религиозное мировоззрение формируется стихийно на основе опыта практической деятельности человека.</a:t>
            </a:r>
            <a:b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7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  Научное мировоззрение включает обобщённые результаты научного познания.</a:t>
            </a:r>
            <a:br>
              <a:rPr b="0" i="0" lang="en-US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endParaRPr/>
          </a:p>
        </p:txBody>
      </p:sp>
      <p:sp>
        <p:nvSpPr>
          <p:cNvPr id="212" name="Google Shape;212;p12"/>
          <p:cNvSpPr txBox="1"/>
          <p:nvPr/>
        </p:nvSpPr>
        <p:spPr>
          <a:xfrm flipH="1">
            <a:off x="9950116" y="6089868"/>
            <a:ext cx="1722772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Ответ: 135.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5" y="6447700"/>
            <a:ext cx="1484397" cy="3919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13"/>
          <p:cNvSpPr/>
          <p:nvPr/>
        </p:nvSpPr>
        <p:spPr>
          <a:xfrm flipH="1">
            <a:off x="0" y="0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13"/>
          <p:cNvSpPr txBox="1"/>
          <p:nvPr>
            <p:ph type="title"/>
          </p:nvPr>
        </p:nvSpPr>
        <p:spPr>
          <a:xfrm>
            <a:off x="643468" y="643467"/>
            <a:ext cx="4620584" cy="31712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</a:pPr>
            <a:r>
              <a:rPr b="1" lang="en-US" sz="4800" u="sng"/>
              <a:t>Спасибо за внимание!</a:t>
            </a:r>
            <a:endParaRPr/>
          </a:p>
        </p:txBody>
      </p:sp>
      <p:pic>
        <p:nvPicPr>
          <p:cNvPr descr="Изображение выглядит как текст, красный, кот, енот&#10;&#10;Автоматически созданное описание"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967" y="643467"/>
            <a:ext cx="4456852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223" name="Google Shape;22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5539" y="6430072"/>
            <a:ext cx="1620560" cy="42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"/>
          <p:cNvSpPr/>
          <p:nvPr/>
        </p:nvSpPr>
        <p:spPr>
          <a:xfrm flipH="1">
            <a:off x="0" y="0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"/>
          <p:cNvSpPr txBox="1"/>
          <p:nvPr>
            <p:ph type="title"/>
          </p:nvPr>
        </p:nvSpPr>
        <p:spPr>
          <a:xfrm>
            <a:off x="252664" y="643467"/>
            <a:ext cx="4764504" cy="51024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ts val="4000"/>
              <a:buFont typeface="Times New Roman"/>
              <a:buNone/>
            </a:pPr>
            <a:r>
              <a:rPr b="1" lang="en-US" u="sng" strike="noStrike">
                <a:solidFill>
                  <a:srgbClr val="2A4F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Мировоззрение</a:t>
            </a:r>
            <a:r>
              <a:rPr lang="en-US" sz="3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 – это целостное представление о природе, обществе, человеке, находящее выражение в системе ценностей и идеалов личности, социальной группы, общества.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8243" y="643467"/>
            <a:ext cx="4178299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5086" y="6340280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654295" y="0"/>
            <a:ext cx="7537705" cy="6858000"/>
          </a:xfrm>
          <a:custGeom>
            <a:rect b="b" l="l" r="r" t="t"/>
            <a:pathLst>
              <a:path extrusionOk="0" h="6858000" w="7299977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3"/>
          <p:cNvSpPr txBox="1"/>
          <p:nvPr>
            <p:ph type="title"/>
          </p:nvPr>
        </p:nvSpPr>
        <p:spPr>
          <a:xfrm>
            <a:off x="248258" y="1500188"/>
            <a:ext cx="4280879" cy="3102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bril Fatface"/>
              <a:buNone/>
            </a:pPr>
            <a:r>
              <a:rPr lang="en-US" sz="800">
                <a:solidFill>
                  <a:schemeClr val="lt1"/>
                </a:solidFill>
              </a:rPr>
              <a:t>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25" name="Google Shape;125;p3"/>
          <p:cNvSpPr txBox="1"/>
          <p:nvPr>
            <p:ph idx="1" type="body"/>
          </p:nvPr>
        </p:nvSpPr>
        <p:spPr>
          <a:xfrm>
            <a:off x="6804401" y="713313"/>
            <a:ext cx="4549400" cy="5431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i="1" lang="en-US" sz="43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Структура мировоззрения: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з</a:t>
            </a: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нания</a:t>
            </a: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b="0" i="1" sz="40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духовные ценности;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ринципы;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деалы;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у</a:t>
            </a: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беждения;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идеи;</a:t>
            </a:r>
            <a:endParaRPr/>
          </a:p>
          <a:p>
            <a:pPr indent="-2349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4000">
                <a:latin typeface="Times New Roman"/>
                <a:ea typeface="Times New Roman"/>
                <a:cs typeface="Times New Roman"/>
                <a:sym typeface="Times New Roman"/>
              </a:rPr>
              <a:t>у</a:t>
            </a:r>
            <a:r>
              <a:rPr b="0" i="1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становки;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94" y="1121569"/>
            <a:ext cx="4421981" cy="462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94" y="6254555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4"/>
          <p:cNvSpPr/>
          <p:nvPr/>
        </p:nvSpPr>
        <p:spPr>
          <a:xfrm rot="10800000">
            <a:off x="-1" y="-2"/>
            <a:ext cx="9379192" cy="4251280"/>
          </a:xfrm>
          <a:custGeom>
            <a:rect b="b" l="l" r="r" t="t"/>
            <a:pathLst>
              <a:path extrusionOk="0" h="3752527" w="9379192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4"/>
          <p:cNvSpPr/>
          <p:nvPr/>
        </p:nvSpPr>
        <p:spPr>
          <a:xfrm flipH="1" rot="-10250098">
            <a:off x="5210629" y="4242714"/>
            <a:ext cx="7104297" cy="3137347"/>
          </a:xfrm>
          <a:custGeom>
            <a:rect b="b" l="l" r="r" t="t"/>
            <a:pathLst>
              <a:path extrusionOk="0" h="3137347" w="710429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4"/>
          <p:cNvSpPr txBox="1"/>
          <p:nvPr>
            <p:ph type="title"/>
          </p:nvPr>
        </p:nvSpPr>
        <p:spPr>
          <a:xfrm>
            <a:off x="671514" y="123317"/>
            <a:ext cx="10029824" cy="580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b="1" lang="en-US" sz="6000" u="sng">
                <a:latin typeface="Times New Roman"/>
                <a:ea typeface="Times New Roman"/>
                <a:cs typeface="Times New Roman"/>
                <a:sym typeface="Times New Roman"/>
              </a:rPr>
              <a:t>Носители: </a:t>
            </a:r>
            <a:br>
              <a:rPr b="1" lang="en-US" sz="6000" u="sng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1. Отдельная личность;</a:t>
            </a:r>
            <a:b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2. Социальная группа;</a:t>
            </a:r>
            <a:b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3. Общество в целом;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4206" y="1227954"/>
            <a:ext cx="2003325" cy="153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6255" y="3285396"/>
            <a:ext cx="14192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2735" y="5029573"/>
            <a:ext cx="1266263" cy="126626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644" y="6342710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628650" y="457200"/>
            <a:ext cx="11329988" cy="61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Формы мировоззрения</a:t>
            </a:r>
            <a:r>
              <a:rPr b="1" i="1" lang="en-US" sz="4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i="1" lang="en-US" sz="3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Мироощущение</a:t>
            </a: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– это ощущения человека в событиях                        собственной жизни, его чувства, мысли, </a:t>
            </a: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настроения и действия. </a:t>
            </a: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Мировосприятие</a:t>
            </a: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– это видение мира дружественным </a:t>
            </a: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 враждебным.</a:t>
            </a: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Миропонимание</a:t>
            </a: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– это образы окружающей жизни, </a:t>
            </a:r>
            <a:b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8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сформировавшиеся в сознании человека.</a:t>
            </a:r>
            <a:br>
              <a:rPr b="0" i="0" lang="en-US" sz="1800" u="none" strike="noStrike">
                <a:solidFill>
                  <a:srgbClr val="55555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10" y="1142342"/>
            <a:ext cx="1252842" cy="111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09" y="3429000"/>
            <a:ext cx="112664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09" y="5099585"/>
            <a:ext cx="1037154" cy="103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4241" y="6232078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0" y="100014"/>
            <a:ext cx="12192000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Виды мировоззрения:</a:t>
            </a:r>
            <a:endParaRPr/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Обыденное мировоззрение.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Формируется в повседневной жизни, основано на личном житейском опыте человека и опирается на здравый смысл.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Религиозное мировоззрение. 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его основе – вера в сверхъестественное, в Бога. Религиозный человек стремится действовать и поступать так, как того требует религия.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Мифологическое мировоззрение. 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Основано на вере в мифы, в которых неосознанно подменяется реальность вымышленным содержанием.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Научное мировоззрение.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В его основе – научная картина мира, законы и закономерности природы, общества и сознания. Отрицается всё непризнанное наукой.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Философское мировоззрение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Основано на разуме, обращенном к самому себе. </a:t>
            </a:r>
            <a:endParaRPr/>
          </a:p>
          <a:p>
            <a:pPr indent="-1524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Атеистическое мировоззрение.</a:t>
            </a:r>
            <a:r>
              <a:rPr b="0" i="1" lang="en-US" sz="24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Основано на полном отрицании возможности существование бога, любых мистических и потусторонних сил.</a:t>
            </a:r>
            <a:endParaRPr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39" y="985838"/>
            <a:ext cx="82407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62639" y="2181834"/>
            <a:ext cx="943492" cy="53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57" y="3296258"/>
            <a:ext cx="871353" cy="7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318" y="4777881"/>
            <a:ext cx="785813" cy="78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57" y="6366013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200025" y="214313"/>
            <a:ext cx="5443538" cy="664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Уровни мировоззрения: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i="1" lang="en-US" sz="25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обыденно — практическое (или повседневное) мировоззрение – </a:t>
            </a:r>
            <a:r>
              <a:rPr b="0" i="1" lang="en-US" sz="25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складывается в повседневной жизни, связан с эмоционально — психологической стороной мировоззрения и соответствует чувственному постижению мира; источники – чувства и эмоции;</a:t>
            </a:r>
            <a:endParaRPr b="0" i="1" sz="25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1" i="1" lang="en-US" sz="25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рациональное (или теоретическое) – </a:t>
            </a:r>
            <a:r>
              <a:rPr b="0" i="1" lang="en-US" sz="25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возникает в результате рационального осмысления мира, связан с познавательно — интеллектуальной стороной мировоззрения и наличием у человека понятийного аппарата; источники – разум и рассудок.</a:t>
            </a:r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-1" l="0" r="12832" t="0"/>
          <a:stretch/>
        </p:blipFill>
        <p:spPr>
          <a:xfrm>
            <a:off x="5243513" y="10"/>
            <a:ext cx="6955596" cy="685799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75" y="6447700"/>
            <a:ext cx="1484397" cy="3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1" y="752347"/>
            <a:ext cx="12191999" cy="6105653"/>
          </a:xfrm>
          <a:custGeom>
            <a:rect b="b" l="l" r="r" t="t"/>
            <a:pathLst>
              <a:path extrusionOk="0" h="6105653" w="12191999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767515" y="104929"/>
            <a:ext cx="10515600" cy="82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ts val="4000"/>
              <a:buFont typeface="Times New Roman"/>
              <a:buNone/>
            </a:pPr>
            <a:r>
              <a:rPr b="1" lang="en-US">
                <a:solidFill>
                  <a:srgbClr val="2A4F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Функции мировоззрения: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46574"/>
            <a:ext cx="1068515" cy="2821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8"/>
          <p:cNvGraphicFramePr/>
          <p:nvPr/>
        </p:nvGraphicFramePr>
        <p:xfrm>
          <a:off x="1071563" y="9286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{D93BBE1F-1EB6-4CFB-8161-CE6B6D97F951}</a:tableStyleId>
              </a:tblPr>
              <a:tblGrid>
                <a:gridCol w="3946375"/>
                <a:gridCol w="6406550"/>
              </a:tblGrid>
              <a:tr h="138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Познавательная</a:t>
                      </a:r>
                      <a:r>
                        <a:rPr b="0" lang="en-US" sz="3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</a:txBody>
                  <a:tcPr marT="33550" marB="33550" marR="67100" marL="67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накопление, систематизация, выработка разнообразных методов познания природы, общества и самого человека;</a:t>
                      </a:r>
                      <a:br>
                        <a:rPr b="0" i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sz="2000" u="none" cap="none" strike="noStrike"/>
                    </a:p>
                  </a:txBody>
                  <a:tcPr marT="33550" marB="33550" marR="67100" marL="67100"/>
                </a:tc>
              </a:tr>
              <a:tr h="825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Оценочная</a:t>
                      </a:r>
                      <a:r>
                        <a:rPr lang="en-US" sz="4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</a:txBody>
                  <a:tcPr marT="33550" marB="33550" marR="67100" marL="67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ценностное восприятие мира и самого себя;</a:t>
                      </a:r>
                      <a:br>
                        <a:rPr b="0" i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sz="2000" u="none" cap="none" strike="noStrike"/>
                    </a:p>
                  </a:txBody>
                  <a:tcPr marT="33550" marB="33550" marR="67100" marL="67100"/>
                </a:tc>
              </a:tr>
              <a:tr h="140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Интегративная</a:t>
                      </a:r>
                      <a:r>
                        <a:rPr lang="en-US" sz="2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</a:txBody>
                  <a:tcPr marT="33550" marB="33550" marR="67100" marL="67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интеграция представлений, верований, убеждения личности, а также путей и средств достижения выбранных жизненных целей;</a:t>
                      </a:r>
                      <a:br>
                        <a:rPr b="0" i="1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sz="2000"/>
                    </a:p>
                  </a:txBody>
                  <a:tcPr marT="33550" marB="33550" marR="67100" marL="67100"/>
                </a:tc>
              </a:tr>
              <a:tr h="118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Социальная</a:t>
                      </a:r>
                      <a:endParaRPr/>
                    </a:p>
                  </a:txBody>
                  <a:tcPr marT="33550" marB="33550" marR="67100" marL="67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формирование целостного взгляда на процессы и явления, происходящие в обществе, на место человека в обществе;</a:t>
                      </a:r>
                      <a:endParaRPr sz="2000"/>
                    </a:p>
                  </a:txBody>
                  <a:tcPr marT="33550" marB="33550" marR="67100" marL="67100"/>
                </a:tc>
              </a:tr>
              <a:tr h="81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Прогнозирующая</a:t>
                      </a:r>
                      <a:endParaRPr/>
                    </a:p>
                  </a:txBody>
                  <a:tcPr marT="33550" marB="33550" marR="67100" marL="67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прогнозирование развития окружающего мира и самого себя;</a:t>
                      </a:r>
                      <a:endParaRPr sz="2000"/>
                    </a:p>
                  </a:txBody>
                  <a:tcPr marT="33550" marB="33550" marR="67100" marL="671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/>
        </p:nvSpPr>
        <p:spPr>
          <a:xfrm>
            <a:off x="185738" y="157163"/>
            <a:ext cx="11815762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Роль мировоззрения в жизни человека: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 u="sng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даёт человеку ориентиры и цели </a:t>
            </a:r>
            <a:r>
              <a:rPr i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его практической и теоретической деятельности </a:t>
            </a:r>
            <a:r>
              <a:rPr i="1"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(КУДА идём?)</a:t>
            </a:r>
            <a:r>
              <a:rPr b="0" i="1" lang="en-US" sz="3200" u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1" sz="3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позволяет людям понять, как лучше достичь намеченных ориентиров и целей, вооружает их методами познания и деятельности (КАК идём?);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1" sz="3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даёт возможность определить истинные ценности жизни и культуры </a:t>
            </a:r>
            <a:r>
              <a:rPr i="1"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(ЧТО важно для нас?)</a:t>
            </a:r>
            <a:r>
              <a:rPr i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b="0" i="1" sz="3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текст&#10;&#10;Автоматически созданное описание"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8" y="6317350"/>
            <a:ext cx="1620560" cy="42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3250" y="1211496"/>
            <a:ext cx="1009650" cy="133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3250" y="3046592"/>
            <a:ext cx="1009650" cy="1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4812" y="5120074"/>
            <a:ext cx="1220788" cy="141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Зеленый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2022-11-16T18:17:41Z</dcterms:created>
  <dc:creator>office</dc:creator>
</cp:coreProperties>
</file>